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60" r:id="rId5"/>
    <p:sldId id="259" r:id="rId6"/>
    <p:sldId id="261" r:id="rId7"/>
    <p:sldId id="263" r:id="rId8"/>
    <p:sldId id="262" r:id="rId9"/>
    <p:sldId id="265" r:id="rId10"/>
    <p:sldId id="266" r:id="rId11"/>
    <p:sldId id="267" r:id="rId12"/>
    <p:sldId id="268"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314"/>
    <p:restoredTop sz="95768"/>
  </p:normalViewPr>
  <p:slideViewPr>
    <p:cSldViewPr snapToGrid="0" snapToObjects="1">
      <p:cViewPr varScale="1">
        <p:scale>
          <a:sx n="85" d="100"/>
          <a:sy n="85" d="100"/>
        </p:scale>
        <p:origin x="200" y="60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10.png>
</file>

<file path=ppt/media/image2.png>
</file>

<file path=ppt/media/image3.png>
</file>

<file path=ppt/media/image4.tiff>
</file>

<file path=ppt/media/image5.png>
</file>

<file path=ppt/media/image6.tiff>
</file>

<file path=ppt/media/image7.tiff>
</file>

<file path=ppt/media/image8.png>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D84C4D-BE6A-E346-8F3C-87DEFA9AC9DC}" type="datetimeFigureOut">
              <a:rPr lang="en-US" smtClean="0"/>
              <a:t>3/11/16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AEA9C9-97FA-EC4A-B1E6-92F2DCAE0694}" type="slidenum">
              <a:rPr lang="en-US" smtClean="0"/>
              <a:t>‹#›</a:t>
            </a:fld>
            <a:endParaRPr lang="en-US"/>
          </a:p>
        </p:txBody>
      </p:sp>
    </p:spTree>
    <p:extLst>
      <p:ext uri="{BB962C8B-B14F-4D97-AF65-F5344CB8AC3E}">
        <p14:creationId xmlns:p14="http://schemas.microsoft.com/office/powerpoint/2010/main" val="754032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medium.com</a:t>
            </a:r>
            <a:r>
              <a:rPr lang="en-US" dirty="0" smtClean="0"/>
              <a:t>/@</a:t>
            </a:r>
            <a:r>
              <a:rPr lang="en-US" dirty="0" err="1" smtClean="0"/>
              <a:t>octskyward</a:t>
            </a:r>
            <a:r>
              <a:rPr lang="en-US" dirty="0" smtClean="0"/>
              <a:t>/the-resolution-of-the-bitcoin-experiment-dabb30201f7#.ebwc7550h</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2</a:t>
            </a:fld>
            <a:endParaRPr lang="en-US"/>
          </a:p>
        </p:txBody>
      </p:sp>
    </p:spTree>
    <p:extLst>
      <p:ext uri="{BB962C8B-B14F-4D97-AF65-F5344CB8AC3E}">
        <p14:creationId xmlns:p14="http://schemas.microsoft.com/office/powerpoint/2010/main" val="717192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www.coindesk.com</a:t>
            </a:r>
            <a:r>
              <a:rPr lang="en-US" dirty="0" smtClean="0"/>
              <a:t>/evolution-bitcoin-behind-berlin-bar/</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6</a:t>
            </a:fld>
            <a:endParaRPr lang="en-US"/>
          </a:p>
        </p:txBody>
      </p:sp>
    </p:spTree>
    <p:extLst>
      <p:ext uri="{BB962C8B-B14F-4D97-AF65-F5344CB8AC3E}">
        <p14:creationId xmlns:p14="http://schemas.microsoft.com/office/powerpoint/2010/main" val="1469129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bitcointalk.org</a:t>
            </a:r>
            <a:r>
              <a:rPr lang="en-US" dirty="0" smtClean="0"/>
              <a:t>/</a:t>
            </a:r>
            <a:r>
              <a:rPr lang="en-US" dirty="0" err="1" smtClean="0"/>
              <a:t>index.php?topic</a:t>
            </a:r>
            <a:r>
              <a:rPr lang="en-US" dirty="0" smtClean="0"/>
              <a:t>=3485.0</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9</a:t>
            </a:fld>
            <a:endParaRPr lang="en-US"/>
          </a:p>
        </p:txBody>
      </p:sp>
    </p:spTree>
    <p:extLst>
      <p:ext uri="{BB962C8B-B14F-4D97-AF65-F5344CB8AC3E}">
        <p14:creationId xmlns:p14="http://schemas.microsoft.com/office/powerpoint/2010/main" val="618529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73781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674423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13398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38568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7D20F4F-4E4A-B74D-A9CA-8FAB1FC1D7B7}" type="datetimeFigureOut">
              <a:rPr lang="en-US" smtClean="0"/>
              <a:t>3/11/16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2104515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7D20F4F-4E4A-B74D-A9CA-8FAB1FC1D7B7}" type="datetimeFigureOut">
              <a:rPr lang="en-US" smtClean="0"/>
              <a:t>3/11/16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536258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7D20F4F-4E4A-B74D-A9CA-8FAB1FC1D7B7}" type="datetimeFigureOut">
              <a:rPr lang="en-US" smtClean="0"/>
              <a:t>3/11/16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698620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7D20F4F-4E4A-B74D-A9CA-8FAB1FC1D7B7}" type="datetimeFigureOut">
              <a:rPr lang="en-US" smtClean="0"/>
              <a:t>3/11/16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25746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D20F4F-4E4A-B74D-A9CA-8FAB1FC1D7B7}" type="datetimeFigureOut">
              <a:rPr lang="en-US" smtClean="0"/>
              <a:t>3/11/16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894841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20F4F-4E4A-B74D-A9CA-8FAB1FC1D7B7}" type="datetimeFigureOut">
              <a:rPr lang="en-US" smtClean="0"/>
              <a:t>3/11/16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777934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20F4F-4E4A-B74D-A9CA-8FAB1FC1D7B7}" type="datetimeFigureOut">
              <a:rPr lang="en-US" smtClean="0"/>
              <a:t>3/11/16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85911864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D20F4F-4E4A-B74D-A9CA-8FAB1FC1D7B7}" type="datetimeFigureOut">
              <a:rPr lang="en-US" smtClean="0"/>
              <a:t>3/11/16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1F7AE7-5042-1E4D-99B1-16B0CBCB97DA}" type="slidenum">
              <a:rPr lang="en-US" smtClean="0"/>
              <a:t>‹#›</a:t>
            </a:fld>
            <a:endParaRPr lang="en-US"/>
          </a:p>
        </p:txBody>
      </p:sp>
    </p:spTree>
    <p:extLst>
      <p:ext uri="{BB962C8B-B14F-4D97-AF65-F5344CB8AC3E}">
        <p14:creationId xmlns:p14="http://schemas.microsoft.com/office/powerpoint/2010/main" val="20680131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0.png"/><Relationship Id="rId1" Type="http://schemas.microsoft.com/office/2007/relationships/media" Target="../media/media1.mp4"/><Relationship Id="rId2" Type="http://schemas.openxmlformats.org/officeDocument/2006/relationships/video" Target="../media/media1.mp4"/></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hyperlink" Target="http://www.coindesk.com/overstock-opens-bitcoin-sales/" TargetMode="External"/><Relationship Id="rId4" Type="http://schemas.openxmlformats.org/officeDocument/2006/relationships/hyperlink" Target="http://www.coindesk.com/goldman-sachs-bitcoin-isnt-currency-underlying-tech-holds-promise/" TargetMode="External"/><Relationship Id="rId1" Type="http://schemas.openxmlformats.org/officeDocument/2006/relationships/slideLayout" Target="../slideLayouts/slideLayout2.xml"/><Relationship Id="rId2" Type="http://schemas.openxmlformats.org/officeDocument/2006/relationships/hyperlink" Target="http://www.coindesk.com/pric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98758" y="719528"/>
            <a:ext cx="2429255" cy="369332"/>
          </a:xfrm>
          <a:prstGeom prst="rect">
            <a:avLst/>
          </a:prstGeom>
          <a:noFill/>
        </p:spPr>
        <p:txBody>
          <a:bodyPr wrap="none" rtlCol="0">
            <a:spAutoFit/>
          </a:bodyPr>
          <a:lstStyle/>
          <a:p>
            <a:r>
              <a:rPr lang="en-US" b="1" dirty="0" smtClean="0"/>
              <a:t>USABILITY OF BITCOINS</a:t>
            </a:r>
            <a:endParaRPr lang="en-US" b="1" dirty="0"/>
          </a:p>
        </p:txBody>
      </p:sp>
      <p:sp>
        <p:nvSpPr>
          <p:cNvPr id="7" name="TextBox 6"/>
          <p:cNvSpPr txBox="1"/>
          <p:nvPr/>
        </p:nvSpPr>
        <p:spPr>
          <a:xfrm>
            <a:off x="779992" y="2149016"/>
            <a:ext cx="1791773" cy="369332"/>
          </a:xfrm>
          <a:prstGeom prst="rect">
            <a:avLst/>
          </a:prstGeom>
          <a:noFill/>
        </p:spPr>
        <p:txBody>
          <a:bodyPr wrap="none" rtlCol="0">
            <a:spAutoFit/>
          </a:bodyPr>
          <a:lstStyle/>
          <a:p>
            <a:r>
              <a:rPr lang="en-US" dirty="0" smtClean="0"/>
              <a:t>Current Situation</a:t>
            </a:r>
            <a:endParaRPr lang="en-US" dirty="0"/>
          </a:p>
        </p:txBody>
      </p:sp>
      <p:sp>
        <p:nvSpPr>
          <p:cNvPr id="8" name="TextBox 7"/>
          <p:cNvSpPr txBox="1"/>
          <p:nvPr/>
        </p:nvSpPr>
        <p:spPr>
          <a:xfrm>
            <a:off x="1229762" y="2679094"/>
            <a:ext cx="892232" cy="369332"/>
          </a:xfrm>
          <a:prstGeom prst="rect">
            <a:avLst/>
          </a:prstGeom>
          <a:noFill/>
        </p:spPr>
        <p:txBody>
          <a:bodyPr wrap="none" rtlCol="0">
            <a:spAutoFit/>
          </a:bodyPr>
          <a:lstStyle/>
          <a:p>
            <a:r>
              <a:rPr lang="en-US" dirty="0" smtClean="0"/>
              <a:t>Growth</a:t>
            </a:r>
          </a:p>
        </p:txBody>
      </p:sp>
      <p:sp>
        <p:nvSpPr>
          <p:cNvPr id="9" name="TextBox 8"/>
          <p:cNvSpPr txBox="1"/>
          <p:nvPr/>
        </p:nvSpPr>
        <p:spPr>
          <a:xfrm>
            <a:off x="7980381" y="2149016"/>
            <a:ext cx="1205971" cy="369332"/>
          </a:xfrm>
          <a:prstGeom prst="rect">
            <a:avLst/>
          </a:prstGeom>
          <a:noFill/>
        </p:spPr>
        <p:txBody>
          <a:bodyPr wrap="none" rtlCol="0">
            <a:spAutoFit/>
          </a:bodyPr>
          <a:lstStyle/>
          <a:p>
            <a:r>
              <a:rPr lang="en-US" dirty="0" smtClean="0"/>
              <a:t>The Future</a:t>
            </a:r>
            <a:endParaRPr lang="en-US" dirty="0"/>
          </a:p>
        </p:txBody>
      </p:sp>
      <p:sp>
        <p:nvSpPr>
          <p:cNvPr id="10" name="TextBox 9"/>
          <p:cNvSpPr txBox="1"/>
          <p:nvPr/>
        </p:nvSpPr>
        <p:spPr>
          <a:xfrm>
            <a:off x="498472" y="3209172"/>
            <a:ext cx="2354812" cy="369332"/>
          </a:xfrm>
          <a:prstGeom prst="rect">
            <a:avLst/>
          </a:prstGeom>
          <a:noFill/>
        </p:spPr>
        <p:txBody>
          <a:bodyPr wrap="none" rtlCol="0">
            <a:spAutoFit/>
          </a:bodyPr>
          <a:lstStyle/>
          <a:p>
            <a:r>
              <a:rPr lang="en-US" dirty="0" smtClean="0"/>
              <a:t>Some Interesting Cases</a:t>
            </a:r>
            <a:endParaRPr lang="en-US" dirty="0"/>
          </a:p>
        </p:txBody>
      </p:sp>
      <p:sp>
        <p:nvSpPr>
          <p:cNvPr id="12" name="TextBox 11"/>
          <p:cNvSpPr txBox="1"/>
          <p:nvPr/>
        </p:nvSpPr>
        <p:spPr>
          <a:xfrm>
            <a:off x="8034727" y="719528"/>
            <a:ext cx="1097288" cy="369332"/>
          </a:xfrm>
          <a:prstGeom prst="rect">
            <a:avLst/>
          </a:prstGeom>
          <a:noFill/>
        </p:spPr>
        <p:txBody>
          <a:bodyPr wrap="none" rtlCol="0">
            <a:spAutoFit/>
          </a:bodyPr>
          <a:lstStyle/>
          <a:p>
            <a:r>
              <a:rPr lang="en-US" b="1" dirty="0" smtClean="0"/>
              <a:t>Overview</a:t>
            </a:r>
            <a:endParaRPr lang="en-US" b="1" dirty="0"/>
          </a:p>
        </p:txBody>
      </p:sp>
      <p:sp>
        <p:nvSpPr>
          <p:cNvPr id="14" name="TextBox 13"/>
          <p:cNvSpPr txBox="1"/>
          <p:nvPr/>
        </p:nvSpPr>
        <p:spPr>
          <a:xfrm>
            <a:off x="7818030" y="1618938"/>
            <a:ext cx="1530675" cy="369332"/>
          </a:xfrm>
          <a:prstGeom prst="rect">
            <a:avLst/>
          </a:prstGeom>
          <a:noFill/>
        </p:spPr>
        <p:txBody>
          <a:bodyPr wrap="none" rtlCol="0">
            <a:spAutoFit/>
          </a:bodyPr>
          <a:lstStyle/>
          <a:p>
            <a:r>
              <a:rPr lang="en-US" dirty="0" smtClean="0"/>
              <a:t>Pros And Cons</a:t>
            </a:r>
            <a:endParaRPr lang="en-US" dirty="0"/>
          </a:p>
        </p:txBody>
      </p:sp>
    </p:spTree>
    <p:extLst>
      <p:ext uri="{BB962C8B-B14F-4D97-AF65-F5344CB8AC3E}">
        <p14:creationId xmlns:p14="http://schemas.microsoft.com/office/powerpoint/2010/main" val="955791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768839" y="1948721"/>
            <a:ext cx="1366784" cy="369332"/>
          </a:xfrm>
          <a:prstGeom prst="rect">
            <a:avLst/>
          </a:prstGeom>
          <a:noFill/>
        </p:spPr>
        <p:txBody>
          <a:bodyPr wrap="none" rtlCol="0">
            <a:spAutoFit/>
          </a:bodyPr>
          <a:lstStyle/>
          <a:p>
            <a:r>
              <a:rPr lang="en-US" dirty="0" smtClean="0"/>
              <a:t>Nov 22 2013</a:t>
            </a:r>
            <a:endParaRPr lang="en-US" dirty="0"/>
          </a:p>
        </p:txBody>
      </p:sp>
      <p:sp>
        <p:nvSpPr>
          <p:cNvPr id="9" name="TextBox 8"/>
          <p:cNvSpPr txBox="1"/>
          <p:nvPr/>
        </p:nvSpPr>
        <p:spPr>
          <a:xfrm>
            <a:off x="4362138" y="1117724"/>
            <a:ext cx="6445771" cy="2031325"/>
          </a:xfrm>
          <a:prstGeom prst="rect">
            <a:avLst/>
          </a:prstGeom>
          <a:noFill/>
        </p:spPr>
        <p:txBody>
          <a:bodyPr wrap="square" rtlCol="0">
            <a:spAutoFit/>
          </a:bodyPr>
          <a:lstStyle/>
          <a:p>
            <a:r>
              <a:rPr lang="en-US" b="1" dirty="0"/>
              <a:t>194,993 BTC transaction worth $147 Million sparks mystery and speculation</a:t>
            </a:r>
          </a:p>
          <a:p>
            <a:r>
              <a:rPr lang="en-US" dirty="0"/>
              <a:t>The transaction, tagged "Shit Load of Money!" by its mystery </a:t>
            </a:r>
            <a:r>
              <a:rPr lang="en-US" dirty="0" smtClean="0"/>
              <a:t>originator, </a:t>
            </a:r>
            <a:r>
              <a:rPr lang="en-US" dirty="0"/>
              <a:t>appeared on Blockchain.info early in the evening of 22nd November. It is one of the largest transactions in bitcoin's history, by far the largest under bitcoin's recent high prices, and </a:t>
            </a:r>
            <a:r>
              <a:rPr lang="en-US" dirty="0" smtClean="0"/>
              <a:t>represented </a:t>
            </a:r>
            <a:r>
              <a:rPr lang="en-US" dirty="0"/>
              <a:t>1.6% of all </a:t>
            </a:r>
            <a:r>
              <a:rPr lang="en-US" dirty="0" smtClean="0"/>
              <a:t>bitcoins </a:t>
            </a:r>
            <a:r>
              <a:rPr lang="en-US" dirty="0"/>
              <a:t>in </a:t>
            </a:r>
            <a:r>
              <a:rPr lang="en-US" dirty="0" smtClean="0"/>
              <a:t>circulation at that time.</a:t>
            </a:r>
            <a:endParaRPr lang="en-US" dirty="0"/>
          </a:p>
        </p:txBody>
      </p:sp>
      <p:sp>
        <p:nvSpPr>
          <p:cNvPr id="10" name="TextBox 9"/>
          <p:cNvSpPr txBox="1"/>
          <p:nvPr/>
        </p:nvSpPr>
        <p:spPr>
          <a:xfrm>
            <a:off x="1768839" y="4377128"/>
            <a:ext cx="1309974" cy="369332"/>
          </a:xfrm>
          <a:prstGeom prst="rect">
            <a:avLst/>
          </a:prstGeom>
          <a:noFill/>
        </p:spPr>
        <p:txBody>
          <a:bodyPr wrap="none" rtlCol="0">
            <a:spAutoFit/>
          </a:bodyPr>
          <a:lstStyle/>
          <a:p>
            <a:r>
              <a:rPr lang="en-US" dirty="0" smtClean="0"/>
              <a:t>March 2012</a:t>
            </a:r>
            <a:endParaRPr lang="en-US" dirty="0"/>
          </a:p>
        </p:txBody>
      </p:sp>
      <p:sp>
        <p:nvSpPr>
          <p:cNvPr id="11" name="TextBox 10"/>
          <p:cNvSpPr txBox="1"/>
          <p:nvPr/>
        </p:nvSpPr>
        <p:spPr>
          <a:xfrm>
            <a:off x="4362138" y="3957404"/>
            <a:ext cx="6445771" cy="1477328"/>
          </a:xfrm>
          <a:prstGeom prst="rect">
            <a:avLst/>
          </a:prstGeom>
          <a:noFill/>
        </p:spPr>
        <p:txBody>
          <a:bodyPr wrap="square" rtlCol="0">
            <a:spAutoFit/>
          </a:bodyPr>
          <a:lstStyle/>
          <a:p>
            <a:r>
              <a:rPr lang="en-US" dirty="0" err="1"/>
              <a:t>Linode</a:t>
            </a:r>
            <a:r>
              <a:rPr lang="en-US" dirty="0"/>
              <a:t> hacked, 46,000 BTC stolen</a:t>
            </a:r>
          </a:p>
          <a:p>
            <a:r>
              <a:rPr lang="en-US" dirty="0"/>
              <a:t>A security breach at </a:t>
            </a:r>
            <a:r>
              <a:rPr lang="en-US" dirty="0" err="1"/>
              <a:t>Linode</a:t>
            </a:r>
            <a:r>
              <a:rPr lang="en-US" dirty="0"/>
              <a:t>, a website hosting company, results in the largest theft of Bitcoins recorded to date. More than 46,000 BTC are stolen, valued at over US$228,000.</a:t>
            </a:r>
          </a:p>
          <a:p>
            <a:endParaRPr lang="en-US" dirty="0"/>
          </a:p>
        </p:txBody>
      </p:sp>
    </p:spTree>
    <p:extLst>
      <p:ext uri="{BB962C8B-B14F-4D97-AF65-F5344CB8AC3E}">
        <p14:creationId xmlns:p14="http://schemas.microsoft.com/office/powerpoint/2010/main" val="1349509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4223" y="1424066"/>
            <a:ext cx="1596912" cy="369332"/>
          </a:xfrm>
          <a:prstGeom prst="rect">
            <a:avLst/>
          </a:prstGeom>
          <a:noFill/>
        </p:spPr>
        <p:txBody>
          <a:bodyPr wrap="none" rtlCol="0">
            <a:spAutoFit/>
          </a:bodyPr>
          <a:lstStyle/>
          <a:p>
            <a:r>
              <a:rPr lang="en-US" dirty="0" smtClean="0"/>
              <a:t>March 28 2013</a:t>
            </a:r>
            <a:endParaRPr lang="en-US" dirty="0"/>
          </a:p>
        </p:txBody>
      </p:sp>
      <p:sp>
        <p:nvSpPr>
          <p:cNvPr id="5" name="TextBox 4"/>
          <p:cNvSpPr txBox="1"/>
          <p:nvPr/>
        </p:nvSpPr>
        <p:spPr>
          <a:xfrm>
            <a:off x="5636302" y="1274164"/>
            <a:ext cx="4714176" cy="1477328"/>
          </a:xfrm>
          <a:prstGeom prst="rect">
            <a:avLst/>
          </a:prstGeom>
          <a:noFill/>
        </p:spPr>
        <p:txBody>
          <a:bodyPr wrap="none" rtlCol="0">
            <a:spAutoFit/>
          </a:bodyPr>
          <a:lstStyle/>
          <a:p>
            <a:pPr fontAlgn="ctr"/>
            <a:r>
              <a:rPr lang="en-US" dirty="0"/>
              <a:t>Market cap reaches $1 billion</a:t>
            </a:r>
          </a:p>
          <a:p>
            <a:pPr fontAlgn="ctr"/>
            <a:r>
              <a:rPr lang="en-US" dirty="0"/>
              <a:t>The total Bitcoin market cap passes US$1 billion.</a:t>
            </a:r>
          </a:p>
          <a:p>
            <a:r>
              <a:rPr lang="en-US" dirty="0"/>
              <a:t/>
            </a:r>
            <a:br>
              <a:rPr lang="en-US" dirty="0"/>
            </a:br>
            <a:endParaRPr lang="en-US" dirty="0"/>
          </a:p>
          <a:p>
            <a:endParaRPr lang="en-US" dirty="0"/>
          </a:p>
        </p:txBody>
      </p:sp>
      <p:pic>
        <p:nvPicPr>
          <p:cNvPr id="6" name="Picture 5"/>
          <p:cNvPicPr>
            <a:picLocks noChangeAspect="1"/>
          </p:cNvPicPr>
          <p:nvPr/>
        </p:nvPicPr>
        <p:blipFill>
          <a:blip r:embed="rId2"/>
          <a:stretch>
            <a:fillRect/>
          </a:stretch>
        </p:blipFill>
        <p:spPr>
          <a:xfrm>
            <a:off x="3125909" y="612354"/>
            <a:ext cx="1884402" cy="1992755"/>
          </a:xfrm>
          <a:prstGeom prst="rect">
            <a:avLst/>
          </a:prstGeom>
        </p:spPr>
      </p:pic>
      <p:sp>
        <p:nvSpPr>
          <p:cNvPr id="7" name="TextBox 6"/>
          <p:cNvSpPr txBox="1"/>
          <p:nvPr/>
        </p:nvSpPr>
        <p:spPr>
          <a:xfrm>
            <a:off x="1768839" y="5096656"/>
            <a:ext cx="1283365" cy="369332"/>
          </a:xfrm>
          <a:prstGeom prst="rect">
            <a:avLst/>
          </a:prstGeom>
          <a:noFill/>
        </p:spPr>
        <p:txBody>
          <a:bodyPr wrap="none" rtlCol="0">
            <a:spAutoFit/>
          </a:bodyPr>
          <a:lstStyle/>
          <a:p>
            <a:r>
              <a:rPr lang="en-US" dirty="0" smtClean="0"/>
              <a:t>May 2 2013</a:t>
            </a:r>
            <a:endParaRPr lang="en-US" dirty="0"/>
          </a:p>
        </p:txBody>
      </p:sp>
      <p:sp>
        <p:nvSpPr>
          <p:cNvPr id="8" name="TextBox 7"/>
          <p:cNvSpPr txBox="1"/>
          <p:nvPr/>
        </p:nvSpPr>
        <p:spPr>
          <a:xfrm>
            <a:off x="4068110" y="4865823"/>
            <a:ext cx="4569891" cy="1200329"/>
          </a:xfrm>
          <a:prstGeom prst="rect">
            <a:avLst/>
          </a:prstGeom>
          <a:noFill/>
        </p:spPr>
        <p:txBody>
          <a:bodyPr wrap="square" rtlCol="0">
            <a:spAutoFit/>
          </a:bodyPr>
          <a:lstStyle/>
          <a:p>
            <a:r>
              <a:rPr lang="en-US" dirty="0"/>
              <a:t>First Bitcoin ATM unveiled</a:t>
            </a:r>
          </a:p>
          <a:p>
            <a:r>
              <a:rPr lang="en-US" dirty="0"/>
              <a:t>The first Bitcoin ATM in the world is debuted in San Diego, California.</a:t>
            </a:r>
          </a:p>
          <a:p>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7076" y="4608570"/>
            <a:ext cx="2786803" cy="1345503"/>
          </a:xfrm>
          <a:prstGeom prst="rect">
            <a:avLst/>
          </a:prstGeom>
        </p:spPr>
      </p:pic>
    </p:spTree>
    <p:extLst>
      <p:ext uri="{BB962C8B-B14F-4D97-AF65-F5344CB8AC3E}">
        <p14:creationId xmlns:p14="http://schemas.microsoft.com/office/powerpoint/2010/main" val="1670831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59567" y="1019332"/>
            <a:ext cx="1922578" cy="369332"/>
          </a:xfrm>
          <a:prstGeom prst="rect">
            <a:avLst/>
          </a:prstGeom>
          <a:noFill/>
        </p:spPr>
        <p:txBody>
          <a:bodyPr wrap="none" rtlCol="0">
            <a:spAutoFit/>
          </a:bodyPr>
          <a:lstStyle/>
          <a:p>
            <a:r>
              <a:rPr lang="en-US" dirty="0" smtClean="0"/>
              <a:t>November 6, 2013</a:t>
            </a:r>
            <a:endParaRPr lang="en-US" dirty="0"/>
          </a:p>
        </p:txBody>
      </p:sp>
      <p:sp>
        <p:nvSpPr>
          <p:cNvPr id="5" name="TextBox 4"/>
          <p:cNvSpPr txBox="1"/>
          <p:nvPr/>
        </p:nvSpPr>
        <p:spPr>
          <a:xfrm>
            <a:off x="4242216" y="650000"/>
            <a:ext cx="4817567" cy="1477328"/>
          </a:xfrm>
          <a:prstGeom prst="rect">
            <a:avLst/>
          </a:prstGeom>
          <a:noFill/>
        </p:spPr>
        <p:txBody>
          <a:bodyPr wrap="square" rtlCol="0">
            <a:spAutoFit/>
          </a:bodyPr>
          <a:lstStyle/>
          <a:p>
            <a:r>
              <a:rPr lang="en-US" dirty="0"/>
              <a:t>Bitcoin sets new all-time high</a:t>
            </a:r>
          </a:p>
          <a:p>
            <a:r>
              <a:rPr lang="en-US" dirty="0"/>
              <a:t>The price of the Bitcoin breaks record set in April 2013, despite the Silk Road bust and fears over security, reaching US$269 per bitcoin.</a:t>
            </a:r>
          </a:p>
          <a:p>
            <a:endParaRPr lang="en-US" dirty="0"/>
          </a:p>
        </p:txBody>
      </p:sp>
      <p:pic>
        <p:nvPicPr>
          <p:cNvPr id="6" name="Picture 5"/>
          <p:cNvPicPr>
            <a:picLocks noChangeAspect="1"/>
          </p:cNvPicPr>
          <p:nvPr/>
        </p:nvPicPr>
        <p:blipFill>
          <a:blip r:embed="rId2"/>
          <a:stretch>
            <a:fillRect/>
          </a:stretch>
        </p:blipFill>
        <p:spPr>
          <a:xfrm>
            <a:off x="1620856" y="2283997"/>
            <a:ext cx="4661316" cy="3501166"/>
          </a:xfrm>
          <a:prstGeom prst="rect">
            <a:avLst/>
          </a:prstGeom>
        </p:spPr>
      </p:pic>
    </p:spTree>
    <p:extLst>
      <p:ext uri="{BB962C8B-B14F-4D97-AF65-F5344CB8AC3E}">
        <p14:creationId xmlns:p14="http://schemas.microsoft.com/office/powerpoint/2010/main" val="1162936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52275" y="329784"/>
            <a:ext cx="1073435" cy="369332"/>
          </a:xfrm>
          <a:prstGeom prst="rect">
            <a:avLst/>
          </a:prstGeom>
          <a:noFill/>
        </p:spPr>
        <p:txBody>
          <a:bodyPr wrap="none" rtlCol="0">
            <a:spAutoFit/>
          </a:bodyPr>
          <a:lstStyle/>
          <a:p>
            <a:r>
              <a:rPr lang="en-US" dirty="0" smtClean="0"/>
              <a:t>Overview</a:t>
            </a:r>
          </a:p>
        </p:txBody>
      </p:sp>
      <p:pic>
        <p:nvPicPr>
          <p:cNvPr id="5" name="Susan Athey The Economics of Bitcoin &amp; Virtual Currency (online-video-cutter.co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03948" y="1154243"/>
            <a:ext cx="8128000" cy="4572000"/>
          </a:xfrm>
          <a:prstGeom prst="rect">
            <a:avLst/>
          </a:prstGeom>
        </p:spPr>
      </p:pic>
    </p:spTree>
    <p:extLst>
      <p:ext uri="{BB962C8B-B14F-4D97-AF65-F5344CB8AC3E}">
        <p14:creationId xmlns:p14="http://schemas.microsoft.com/office/powerpoint/2010/main" val="12051282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69823" y="224852"/>
            <a:ext cx="11387688" cy="4706911"/>
          </a:xfrm>
          <a:prstGeom prst="rect">
            <a:avLst/>
          </a:prstGeom>
        </p:spPr>
      </p:pic>
    </p:spTree>
    <p:extLst>
      <p:ext uri="{BB962C8B-B14F-4D97-AF65-F5344CB8AC3E}">
        <p14:creationId xmlns:p14="http://schemas.microsoft.com/office/powerpoint/2010/main" val="1644620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12826" y="1019331"/>
            <a:ext cx="1791773" cy="369332"/>
          </a:xfrm>
          <a:prstGeom prst="rect">
            <a:avLst/>
          </a:prstGeom>
          <a:noFill/>
        </p:spPr>
        <p:txBody>
          <a:bodyPr wrap="none" rtlCol="0">
            <a:spAutoFit/>
          </a:bodyPr>
          <a:lstStyle/>
          <a:p>
            <a:r>
              <a:rPr lang="en-US" dirty="0" smtClean="0"/>
              <a:t>Current Situation</a:t>
            </a:r>
            <a:endParaRPr lang="en-US" dirty="0"/>
          </a:p>
        </p:txBody>
      </p:sp>
      <p:sp>
        <p:nvSpPr>
          <p:cNvPr id="6" name="TextBox 5"/>
          <p:cNvSpPr txBox="1"/>
          <p:nvPr/>
        </p:nvSpPr>
        <p:spPr>
          <a:xfrm>
            <a:off x="509666" y="2623278"/>
            <a:ext cx="11437494" cy="2862322"/>
          </a:xfrm>
          <a:prstGeom prst="rect">
            <a:avLst/>
          </a:prstGeom>
          <a:noFill/>
        </p:spPr>
        <p:txBody>
          <a:bodyPr wrap="square" rtlCol="0">
            <a:spAutoFit/>
          </a:bodyPr>
          <a:lstStyle/>
          <a:p>
            <a:r>
              <a:rPr lang="en-US" dirty="0" smtClean="0"/>
              <a:t>The  growth of bitcoin usage in the last 5 years has been exponential and there have been numerous theories and beliefs regarding this crypto-currency's future. Bitcoins have proved to be a suitable alternative to existing financial systems where people from all across the world have adopted this new currency and have already made millions out of it.</a:t>
            </a:r>
          </a:p>
          <a:p>
            <a:endParaRPr lang="en-US" dirty="0"/>
          </a:p>
          <a:p>
            <a:r>
              <a:rPr lang="en-US" dirty="0" smtClean="0"/>
              <a:t>The supply Growth of Bitcoins has been set to be 25 bitcoins per block until mid 2016 and is believed to half down to 12.5 for the next 4 years before it halves again. This process is believed to continue until 2110 to 2140 by when all the 21million bitcoins available would have been used.</a:t>
            </a:r>
          </a:p>
          <a:p>
            <a:endParaRPr lang="en-US" dirty="0" smtClean="0"/>
          </a:p>
          <a:p>
            <a:endParaRPr lang="en-US" dirty="0"/>
          </a:p>
          <a:p>
            <a:endParaRPr lang="en-US" dirty="0" smtClean="0"/>
          </a:p>
        </p:txBody>
      </p:sp>
      <p:sp>
        <p:nvSpPr>
          <p:cNvPr id="7" name="TextBox 6"/>
          <p:cNvSpPr txBox="1"/>
          <p:nvPr/>
        </p:nvSpPr>
        <p:spPr>
          <a:xfrm>
            <a:off x="2473377" y="1588957"/>
            <a:ext cx="6107249" cy="369332"/>
          </a:xfrm>
          <a:prstGeom prst="rect">
            <a:avLst/>
          </a:prstGeom>
          <a:noFill/>
        </p:spPr>
        <p:txBody>
          <a:bodyPr wrap="none" rtlCol="0">
            <a:spAutoFit/>
          </a:bodyPr>
          <a:lstStyle/>
          <a:p>
            <a:r>
              <a:rPr lang="en-US" i="1"/>
              <a:t>“One of the great things about Bitcoin is its lack of democracy”</a:t>
            </a:r>
            <a:endParaRPr lang="en-US"/>
          </a:p>
        </p:txBody>
      </p:sp>
    </p:spTree>
    <p:extLst>
      <p:ext uri="{BB962C8B-B14F-4D97-AF65-F5344CB8AC3E}">
        <p14:creationId xmlns:p14="http://schemas.microsoft.com/office/powerpoint/2010/main" val="72850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9547" y="554635"/>
            <a:ext cx="10851851" cy="5078313"/>
          </a:xfrm>
          <a:prstGeom prst="rect">
            <a:avLst/>
          </a:prstGeom>
          <a:noFill/>
        </p:spPr>
        <p:txBody>
          <a:bodyPr wrap="square" rtlCol="0">
            <a:spAutoFit/>
          </a:bodyPr>
          <a:lstStyle/>
          <a:p>
            <a:r>
              <a:rPr lang="en-US" dirty="0" smtClean="0"/>
              <a:t>To Start With..</a:t>
            </a:r>
          </a:p>
          <a:p>
            <a:endParaRPr lang="en-US" dirty="0" smtClean="0"/>
          </a:p>
          <a:p>
            <a:r>
              <a:rPr lang="en-US" dirty="0" smtClean="0"/>
              <a:t>The first Bitcoin Transaction was made on the 12</a:t>
            </a:r>
            <a:r>
              <a:rPr lang="en-US" baseline="30000" dirty="0" smtClean="0"/>
              <a:t>th</a:t>
            </a:r>
            <a:r>
              <a:rPr lang="en-US" dirty="0" smtClean="0"/>
              <a:t> Jan 2009 from Satoshi to Hal Finney.</a:t>
            </a:r>
          </a:p>
          <a:p>
            <a:r>
              <a:rPr lang="en-US" dirty="0" smtClean="0"/>
              <a:t>To get a glimpse of the growth of Bitcoins we might start with the fact that it started as:</a:t>
            </a:r>
          </a:p>
          <a:p>
            <a:r>
              <a:rPr lang="en-US" dirty="0" smtClean="0"/>
              <a:t> $1 = 1,309.03 BTC</a:t>
            </a:r>
          </a:p>
          <a:p>
            <a:r>
              <a:rPr lang="en-US" dirty="0" smtClean="0"/>
              <a:t>And now it is:</a:t>
            </a:r>
          </a:p>
          <a:p>
            <a:r>
              <a:rPr lang="en-US" dirty="0" smtClean="0"/>
              <a:t>$416 = 1 BTC</a:t>
            </a:r>
          </a:p>
          <a:p>
            <a:endParaRPr lang="en-US" dirty="0" smtClean="0"/>
          </a:p>
          <a:p>
            <a:r>
              <a:rPr lang="en-US" dirty="0" smtClean="0"/>
              <a:t>As the stats portray, the growth of Bitcoins has been massive and it has made a huge impact on various financial systems all across the globe. </a:t>
            </a:r>
          </a:p>
          <a:p>
            <a:r>
              <a:rPr lang="en-US" dirty="0" smtClean="0"/>
              <a:t>The usability of Bitcoins increased gradually with the passing years and by the end of 2011, people had started buying things as expensive as a vehicle using this innovative pseudo-currency.</a:t>
            </a:r>
          </a:p>
          <a:p>
            <a:r>
              <a:rPr lang="en-US" dirty="0" smtClean="0"/>
              <a:t>By 2016, Bitcoin has passed numerous milestones which clearly highlight how widely the concept has been accepted and where its heading towards.  </a:t>
            </a:r>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1225149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861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9684" y="1099067"/>
            <a:ext cx="10388184" cy="2585323"/>
          </a:xfrm>
          <a:prstGeom prst="rect">
            <a:avLst/>
          </a:prstGeom>
          <a:noFill/>
        </p:spPr>
        <p:txBody>
          <a:bodyPr wrap="square" rtlCol="0">
            <a:spAutoFit/>
          </a:bodyPr>
          <a:lstStyle/>
          <a:p>
            <a:r>
              <a:rPr lang="en-US" dirty="0">
                <a:ea typeface="Al Nile" charset="-78"/>
                <a:cs typeface="Al Nile" charset="-78"/>
              </a:rPr>
              <a:t>These days you won't have any problems spending your bitcoins. You can book </a:t>
            </a:r>
            <a:r>
              <a:rPr lang="en-US" dirty="0" smtClean="0">
                <a:ea typeface="Al Nile" charset="-78"/>
                <a:cs typeface="Al Nile" charset="-78"/>
              </a:rPr>
              <a:t>flights,</a:t>
            </a:r>
            <a:r>
              <a:rPr lang="en-US" dirty="0">
                <a:ea typeface="Al Nile" charset="-78"/>
                <a:cs typeface="Al Nile" charset="-78"/>
              </a:rPr>
              <a:t> buy </a:t>
            </a:r>
            <a:r>
              <a:rPr lang="en-US" dirty="0" smtClean="0">
                <a:ea typeface="Al Nile" charset="-78"/>
                <a:cs typeface="Al Nile" charset="-78"/>
              </a:rPr>
              <a:t>apartments and </a:t>
            </a:r>
            <a:r>
              <a:rPr lang="en-US" dirty="0">
                <a:ea typeface="Al Nile" charset="-78"/>
                <a:cs typeface="Al Nile" charset="-78"/>
              </a:rPr>
              <a:t>eat and drink your way through most of the world's major cities. But three years ago things were different. Then you had to fly to Berlin and make your way to a small bar in the city’s </a:t>
            </a:r>
            <a:r>
              <a:rPr lang="en-US" dirty="0" err="1">
                <a:ea typeface="Al Nile" charset="-78"/>
                <a:cs typeface="Al Nile" charset="-78"/>
              </a:rPr>
              <a:t>Kreuzberg</a:t>
            </a:r>
            <a:r>
              <a:rPr lang="en-US" dirty="0">
                <a:ea typeface="Al Nile" charset="-78"/>
                <a:cs typeface="Al Nile" charset="-78"/>
              </a:rPr>
              <a:t> district if you wanted to spend bitcoins.</a:t>
            </a:r>
          </a:p>
          <a:p>
            <a:r>
              <a:rPr lang="en-US" dirty="0">
                <a:ea typeface="Al Nile" charset="-78"/>
                <a:cs typeface="Al Nile" charset="-78"/>
              </a:rPr>
              <a:t>Room 77 in the German capital is celebrating </a:t>
            </a:r>
            <a:r>
              <a:rPr lang="en-US" dirty="0" smtClean="0">
                <a:ea typeface="Al Nile" charset="-78"/>
                <a:cs typeface="Al Nile" charset="-78"/>
              </a:rPr>
              <a:t>five </a:t>
            </a:r>
            <a:r>
              <a:rPr lang="en-US" dirty="0">
                <a:ea typeface="Al Nile" charset="-78"/>
                <a:cs typeface="Al Nile" charset="-78"/>
              </a:rPr>
              <a:t>years of accepting the </a:t>
            </a:r>
            <a:r>
              <a:rPr lang="en-US" dirty="0" smtClean="0">
                <a:ea typeface="Al Nile" charset="-78"/>
                <a:cs typeface="Al Nile" charset="-78"/>
              </a:rPr>
              <a:t>crypto-currency</a:t>
            </a:r>
            <a:r>
              <a:rPr lang="en-US" dirty="0">
                <a:ea typeface="Al Nile" charset="-78"/>
                <a:cs typeface="Al Nile" charset="-78"/>
              </a:rPr>
              <a:t>.  The exact date is not really clear but the owner of the bar, </a:t>
            </a:r>
            <a:r>
              <a:rPr lang="en-US" dirty="0" err="1">
                <a:ea typeface="Al Nile" charset="-78"/>
                <a:cs typeface="Al Nile" charset="-78"/>
              </a:rPr>
              <a:t>Joerg</a:t>
            </a:r>
            <a:r>
              <a:rPr lang="en-US" dirty="0">
                <a:ea typeface="Al Nile" charset="-78"/>
                <a:cs typeface="Al Nile" charset="-78"/>
              </a:rPr>
              <a:t> </a:t>
            </a:r>
            <a:r>
              <a:rPr lang="en-US" dirty="0" err="1">
                <a:ea typeface="Al Nile" charset="-78"/>
                <a:cs typeface="Al Nile" charset="-78"/>
              </a:rPr>
              <a:t>Platzer</a:t>
            </a:r>
            <a:r>
              <a:rPr lang="en-US" dirty="0">
                <a:ea typeface="Al Nile" charset="-78"/>
                <a:cs typeface="Al Nile" charset="-78"/>
              </a:rPr>
              <a:t>, approximated that it was around May 2011 that he accepted the first bitcoin transaction for a beer.</a:t>
            </a:r>
          </a:p>
          <a:p>
            <a:r>
              <a:rPr lang="en-US" dirty="0">
                <a:ea typeface="Al Nile" charset="-78"/>
                <a:cs typeface="Al Nile" charset="-78"/>
              </a:rPr>
              <a:t>Unless challenged, he will continue to claim that it was the world's first purchase with the digital currency in a shop, restaurant or bar.</a:t>
            </a:r>
          </a:p>
        </p:txBody>
      </p:sp>
      <p:sp>
        <p:nvSpPr>
          <p:cNvPr id="5" name="TextBox 4"/>
          <p:cNvSpPr txBox="1"/>
          <p:nvPr/>
        </p:nvSpPr>
        <p:spPr>
          <a:xfrm>
            <a:off x="2977311" y="137942"/>
            <a:ext cx="4915063" cy="646331"/>
          </a:xfrm>
          <a:prstGeom prst="rect">
            <a:avLst/>
          </a:prstGeom>
          <a:noFill/>
        </p:spPr>
        <p:txBody>
          <a:bodyPr wrap="none" rtlCol="0">
            <a:spAutoFit/>
          </a:bodyPr>
          <a:lstStyle/>
          <a:p>
            <a:r>
              <a:rPr lang="en-US" b="1" dirty="0"/>
              <a:t>The Evolution of Bitcoin, from Behind a Berlin Bar</a:t>
            </a:r>
          </a:p>
          <a:p>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684" y="4880968"/>
            <a:ext cx="3585590" cy="1816035"/>
          </a:xfrm>
          <a:prstGeom prst="rect">
            <a:avLst/>
          </a:prstGeom>
        </p:spPr>
      </p:pic>
      <p:sp>
        <p:nvSpPr>
          <p:cNvPr id="9" name="TextBox 8"/>
          <p:cNvSpPr txBox="1"/>
          <p:nvPr/>
        </p:nvSpPr>
        <p:spPr>
          <a:xfrm>
            <a:off x="479684" y="4007555"/>
            <a:ext cx="3122650" cy="646331"/>
          </a:xfrm>
          <a:prstGeom prst="rect">
            <a:avLst/>
          </a:prstGeom>
          <a:noFill/>
        </p:spPr>
        <p:txBody>
          <a:bodyPr wrap="none" rtlCol="0">
            <a:spAutoFit/>
          </a:bodyPr>
          <a:lstStyle/>
          <a:p>
            <a:r>
              <a:rPr lang="en-US" dirty="0" err="1" smtClean="0"/>
              <a:t>Joerg</a:t>
            </a:r>
            <a:r>
              <a:rPr lang="en-US" dirty="0" smtClean="0"/>
              <a:t> </a:t>
            </a:r>
            <a:r>
              <a:rPr lang="en-US" dirty="0" err="1" smtClean="0"/>
              <a:t>Plazter</a:t>
            </a:r>
            <a:r>
              <a:rPr lang="en-US" dirty="0"/>
              <a:t> </a:t>
            </a:r>
            <a:r>
              <a:rPr lang="en-US" dirty="0" smtClean="0"/>
              <a:t>– Owner Room 77</a:t>
            </a:r>
            <a:endParaRPr lang="en-US" i="1" dirty="0" smtClean="0"/>
          </a:p>
          <a:p>
            <a:r>
              <a:rPr lang="en-US" i="1" dirty="0" smtClean="0"/>
              <a:t>Nov 2013</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5928" y="3999184"/>
            <a:ext cx="5243242" cy="2697819"/>
          </a:xfrm>
          <a:prstGeom prst="rect">
            <a:avLst/>
          </a:prstGeom>
        </p:spPr>
      </p:pic>
      <p:sp>
        <p:nvSpPr>
          <p:cNvPr id="11" name="TextBox 10"/>
          <p:cNvSpPr txBox="1"/>
          <p:nvPr/>
        </p:nvSpPr>
        <p:spPr>
          <a:xfrm>
            <a:off x="6205928" y="3361224"/>
            <a:ext cx="3327817" cy="646331"/>
          </a:xfrm>
          <a:prstGeom prst="rect">
            <a:avLst/>
          </a:prstGeom>
          <a:noFill/>
        </p:spPr>
        <p:txBody>
          <a:bodyPr wrap="square" rtlCol="0">
            <a:spAutoFit/>
          </a:bodyPr>
          <a:lstStyle/>
          <a:p>
            <a:r>
              <a:rPr lang="en-US" dirty="0" smtClean="0"/>
              <a:t>A sign board from </a:t>
            </a:r>
            <a:r>
              <a:rPr lang="en-US" smtClean="0"/>
              <a:t>Room 77, Berlin. </a:t>
            </a:r>
            <a:r>
              <a:rPr lang="en-US" i="1" dirty="0" smtClean="0"/>
              <a:t>2013</a:t>
            </a:r>
            <a:endParaRPr lang="en-US" i="1" dirty="0"/>
          </a:p>
        </p:txBody>
      </p:sp>
    </p:spTree>
    <p:extLst>
      <p:ext uri="{BB962C8B-B14F-4D97-AF65-F5344CB8AC3E}">
        <p14:creationId xmlns:p14="http://schemas.microsoft.com/office/powerpoint/2010/main" val="1682871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69430" y="1094281"/>
            <a:ext cx="9752704" cy="3693319"/>
          </a:xfrm>
          <a:prstGeom prst="rect">
            <a:avLst/>
          </a:prstGeom>
          <a:noFill/>
        </p:spPr>
        <p:txBody>
          <a:bodyPr wrap="square" rtlCol="0">
            <a:spAutoFit/>
          </a:bodyPr>
          <a:lstStyle/>
          <a:p>
            <a:r>
              <a:rPr lang="en-US" dirty="0"/>
              <a:t>Things have changed dramatically since then. Bitcoin has seen </a:t>
            </a:r>
            <a:r>
              <a:rPr lang="en-US" dirty="0">
                <a:hlinkClick r:id="rId2"/>
              </a:rPr>
              <a:t>highs and lows</a:t>
            </a:r>
            <a:r>
              <a:rPr lang="en-US" dirty="0"/>
              <a:t>, it has </a:t>
            </a:r>
            <a:r>
              <a:rPr lang="en-US" dirty="0" err="1"/>
              <a:t>been</a:t>
            </a:r>
            <a:r>
              <a:rPr lang="en-US" dirty="0" err="1">
                <a:hlinkClick r:id="rId3"/>
              </a:rPr>
              <a:t>embraced</a:t>
            </a:r>
            <a:r>
              <a:rPr lang="en-US" dirty="0">
                <a:hlinkClick r:id="rId3"/>
              </a:rPr>
              <a:t> by many</a:t>
            </a:r>
            <a:r>
              <a:rPr lang="en-US" dirty="0"/>
              <a:t> and </a:t>
            </a:r>
            <a:r>
              <a:rPr lang="en-US" dirty="0">
                <a:hlinkClick r:id="rId4"/>
              </a:rPr>
              <a:t>discredited by others</a:t>
            </a:r>
            <a:r>
              <a:rPr lang="en-US" dirty="0"/>
              <a:t> but it has continued its march towards global recognition.</a:t>
            </a:r>
          </a:p>
          <a:p>
            <a:r>
              <a:rPr lang="en-US" dirty="0"/>
              <a:t>Back then, </a:t>
            </a:r>
            <a:r>
              <a:rPr lang="en-US" dirty="0" err="1"/>
              <a:t>Platzer</a:t>
            </a:r>
            <a:r>
              <a:rPr lang="en-US" dirty="0"/>
              <a:t> explained, he was happy if he had one or two bitcoin purchases per month; now he has up to 10 purchases per evening.</a:t>
            </a:r>
          </a:p>
          <a:p>
            <a:r>
              <a:rPr lang="en-US" dirty="0"/>
              <a:t>Back then people would turn up with their laptops and manually type in the address codes to make transactions; now young hipsters show up with their smartphones and make transactions like it’s the easiest thing in the world.</a:t>
            </a:r>
          </a:p>
          <a:p>
            <a:r>
              <a:rPr lang="en-US" dirty="0"/>
              <a:t>Back then </a:t>
            </a:r>
            <a:r>
              <a:rPr lang="en-US" dirty="0" err="1"/>
              <a:t>Platzer</a:t>
            </a:r>
            <a:r>
              <a:rPr lang="en-US" dirty="0"/>
              <a:t> would be ecstatic if four people showed up to a bitcoin </a:t>
            </a:r>
            <a:r>
              <a:rPr lang="en-US" dirty="0" err="1"/>
              <a:t>meetup</a:t>
            </a:r>
            <a:r>
              <a:rPr lang="en-US" dirty="0"/>
              <a:t>; now his bar fills up on the first Thursday of every month when the local enthusiasts meet.</a:t>
            </a:r>
          </a:p>
          <a:p>
            <a:r>
              <a:rPr lang="en-US" dirty="0" err="1"/>
              <a:t>Platzer</a:t>
            </a:r>
            <a:r>
              <a:rPr lang="en-US" dirty="0"/>
              <a:t> described himself as an old-school “hacker, lock picker and phreak”. In his circles there was talk of a decentralized digital currency for years, and when he heard about bitcoin for the first time he knew he was on to something big.</a:t>
            </a:r>
          </a:p>
          <a:p>
            <a:endParaRPr lang="en-US" dirty="0"/>
          </a:p>
        </p:txBody>
      </p:sp>
      <p:sp>
        <p:nvSpPr>
          <p:cNvPr id="5" name="TextBox 4"/>
          <p:cNvSpPr txBox="1"/>
          <p:nvPr/>
        </p:nvSpPr>
        <p:spPr>
          <a:xfrm>
            <a:off x="869430" y="471712"/>
            <a:ext cx="1574214" cy="369332"/>
          </a:xfrm>
          <a:prstGeom prst="rect">
            <a:avLst/>
          </a:prstGeom>
          <a:noFill/>
        </p:spPr>
        <p:txBody>
          <a:bodyPr wrap="none" rtlCol="0">
            <a:spAutoFit/>
          </a:bodyPr>
          <a:lstStyle/>
          <a:p>
            <a:r>
              <a:rPr lang="en-US" b="1" dirty="0" smtClean="0"/>
              <a:t>Then and Now</a:t>
            </a:r>
            <a:endParaRPr lang="en-US" b="1" dirty="0"/>
          </a:p>
        </p:txBody>
      </p:sp>
    </p:spTree>
    <p:extLst>
      <p:ext uri="{BB962C8B-B14F-4D97-AF65-F5344CB8AC3E}">
        <p14:creationId xmlns:p14="http://schemas.microsoft.com/office/powerpoint/2010/main" val="143710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938071" y="267741"/>
            <a:ext cx="5921115" cy="3947410"/>
          </a:xfrm>
          <a:prstGeom prst="rect">
            <a:avLst/>
          </a:prstGeom>
        </p:spPr>
      </p:pic>
      <p:sp>
        <p:nvSpPr>
          <p:cNvPr id="6" name="TextBox 5"/>
          <p:cNvSpPr txBox="1"/>
          <p:nvPr/>
        </p:nvSpPr>
        <p:spPr>
          <a:xfrm>
            <a:off x="2053653" y="4514954"/>
            <a:ext cx="9278912" cy="923330"/>
          </a:xfrm>
          <a:prstGeom prst="rect">
            <a:avLst/>
          </a:prstGeom>
          <a:noFill/>
        </p:spPr>
        <p:txBody>
          <a:bodyPr wrap="square" rtlCol="0">
            <a:spAutoFit/>
          </a:bodyPr>
          <a:lstStyle/>
          <a:p>
            <a:r>
              <a:rPr lang="en-US" dirty="0" smtClean="0"/>
              <a:t>“</a:t>
            </a:r>
            <a:r>
              <a:rPr lang="en-US" i="1" dirty="0"/>
              <a:t>Everyone was laughing about it and people were asking 'what is this funny bitcoin stuff [that] was on the wall'. The staff just shook their heads and said it was some strange thing the boss liked</a:t>
            </a:r>
            <a:r>
              <a:rPr lang="en-US" i="1" dirty="0" smtClean="0"/>
              <a:t>.”</a:t>
            </a:r>
            <a:endParaRPr lang="en-US" dirty="0"/>
          </a:p>
        </p:txBody>
      </p:sp>
    </p:spTree>
    <p:extLst>
      <p:ext uri="{BB962C8B-B14F-4D97-AF65-F5344CB8AC3E}">
        <p14:creationId xmlns:p14="http://schemas.microsoft.com/office/powerpoint/2010/main" val="902920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62137" y="524657"/>
            <a:ext cx="1329403" cy="369332"/>
          </a:xfrm>
          <a:prstGeom prst="rect">
            <a:avLst/>
          </a:prstGeom>
          <a:noFill/>
        </p:spPr>
        <p:txBody>
          <a:bodyPr wrap="none" rtlCol="0">
            <a:spAutoFit/>
          </a:bodyPr>
          <a:lstStyle/>
          <a:p>
            <a:r>
              <a:rPr lang="en-US" dirty="0" smtClean="0"/>
              <a:t>Milestones..</a:t>
            </a:r>
          </a:p>
        </p:txBody>
      </p:sp>
      <p:graphicFrame>
        <p:nvGraphicFramePr>
          <p:cNvPr id="6" name="Table 5"/>
          <p:cNvGraphicFramePr>
            <a:graphicFrameLocks noGrp="1"/>
          </p:cNvGraphicFramePr>
          <p:nvPr>
            <p:extLst>
              <p:ext uri="{D42A27DB-BD31-4B8C-83A1-F6EECF244321}">
                <p14:modId xmlns:p14="http://schemas.microsoft.com/office/powerpoint/2010/main" val="822833458"/>
              </p:ext>
            </p:extLst>
          </p:nvPr>
        </p:nvGraphicFramePr>
        <p:xfrm>
          <a:off x="889812" y="1111968"/>
          <a:ext cx="10515600" cy="365760"/>
        </p:xfrm>
        <a:graphic>
          <a:graphicData uri="http://schemas.openxmlformats.org/drawingml/2006/table">
            <a:tbl>
              <a:tblPr/>
              <a:tblGrid>
                <a:gridCol w="5257800"/>
                <a:gridCol w="5257800"/>
              </a:tblGrid>
              <a:tr h="0">
                <a:tc>
                  <a:txBody>
                    <a:bodyPr/>
                    <a:lstStyle/>
                    <a:p>
                      <a:r>
                        <a:rPr lang="en-US" dirty="0"/>
                        <a:t>August </a:t>
                      </a:r>
                      <a:r>
                        <a:rPr lang="en-US" dirty="0" smtClean="0"/>
                        <a:t>18 2008</a:t>
                      </a:r>
                      <a:endParaRPr lang="en-US" dirty="0"/>
                    </a:p>
                  </a:txBody>
                  <a:tcPr anchor="ctr">
                    <a:lnL>
                      <a:noFill/>
                    </a:lnL>
                    <a:lnR>
                      <a:noFill/>
                    </a:lnR>
                    <a:lnT>
                      <a:noFill/>
                    </a:lnT>
                    <a:lnB>
                      <a:noFill/>
                    </a:lnB>
                    <a:solidFill>
                      <a:srgbClr val="FFFFFF"/>
                    </a:solidFill>
                  </a:tcPr>
                </a:tc>
                <a:tc>
                  <a:txBody>
                    <a:bodyPr/>
                    <a:lstStyle/>
                    <a:p>
                      <a:r>
                        <a:rPr lang="en-US" dirty="0"/>
                        <a:t>Domain name "</a:t>
                      </a:r>
                      <a:r>
                        <a:rPr lang="en-US" dirty="0" err="1"/>
                        <a:t>bitcoin.org</a:t>
                      </a:r>
                      <a:r>
                        <a:rPr lang="en-US" dirty="0"/>
                        <a:t>" registered</a:t>
                      </a:r>
                    </a:p>
                  </a:txBody>
                  <a:tcPr anchor="ctr">
                    <a:lnL>
                      <a:noFill/>
                    </a:lnL>
                    <a:lnR>
                      <a:noFill/>
                    </a:lnR>
                    <a:lnT>
                      <a:noFill/>
                    </a:lnT>
                    <a:lnB>
                      <a:noFill/>
                    </a:lnB>
                    <a:solidFill>
                      <a:srgbClr val="FFFFFF"/>
                    </a:solidFill>
                  </a:tcPr>
                </a:tc>
              </a:tr>
            </a:tbl>
          </a:graphicData>
        </a:graphic>
      </p:graphicFrame>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874" y="2624430"/>
            <a:ext cx="7914807" cy="2061622"/>
          </a:xfrm>
          <a:prstGeom prst="rect">
            <a:avLst/>
          </a:prstGeom>
        </p:spPr>
      </p:pic>
      <p:sp>
        <p:nvSpPr>
          <p:cNvPr id="10" name="TextBox 9"/>
          <p:cNvSpPr txBox="1"/>
          <p:nvPr/>
        </p:nvSpPr>
        <p:spPr>
          <a:xfrm>
            <a:off x="1882984" y="4686052"/>
            <a:ext cx="5368586" cy="369332"/>
          </a:xfrm>
          <a:prstGeom prst="rect">
            <a:avLst/>
          </a:prstGeom>
          <a:noFill/>
        </p:spPr>
        <p:txBody>
          <a:bodyPr wrap="none" rtlCol="0">
            <a:spAutoFit/>
          </a:bodyPr>
          <a:lstStyle/>
          <a:p>
            <a:r>
              <a:rPr lang="en-US" dirty="0" smtClean="0"/>
              <a:t>The advert for the first car sold via a Bitcoin transaction</a:t>
            </a:r>
            <a:endParaRPr lang="en-US" dirty="0"/>
          </a:p>
        </p:txBody>
      </p:sp>
      <p:pic>
        <p:nvPicPr>
          <p:cNvPr id="11" name="Picture 10"/>
          <p:cNvPicPr>
            <a:picLocks noChangeAspect="1"/>
          </p:cNvPicPr>
          <p:nvPr/>
        </p:nvPicPr>
        <p:blipFill>
          <a:blip r:embed="rId4"/>
          <a:stretch>
            <a:fillRect/>
          </a:stretch>
        </p:blipFill>
        <p:spPr>
          <a:xfrm>
            <a:off x="8858287" y="2615926"/>
            <a:ext cx="2134500" cy="1424666"/>
          </a:xfrm>
          <a:prstGeom prst="rect">
            <a:avLst/>
          </a:prstGeom>
        </p:spPr>
      </p:pic>
      <p:sp>
        <p:nvSpPr>
          <p:cNvPr id="12" name="TextBox 11"/>
          <p:cNvSpPr txBox="1"/>
          <p:nvPr/>
        </p:nvSpPr>
        <p:spPr>
          <a:xfrm>
            <a:off x="1067928" y="1704744"/>
            <a:ext cx="1332416" cy="369332"/>
          </a:xfrm>
          <a:prstGeom prst="rect">
            <a:avLst/>
          </a:prstGeom>
          <a:noFill/>
        </p:spPr>
        <p:txBody>
          <a:bodyPr wrap="none" rtlCol="0">
            <a:spAutoFit/>
          </a:bodyPr>
          <a:lstStyle/>
          <a:p>
            <a:r>
              <a:rPr lang="en-US" dirty="0" smtClean="0"/>
              <a:t>Feb 14 2011</a:t>
            </a:r>
            <a:endParaRPr lang="en-US" dirty="0"/>
          </a:p>
        </p:txBody>
      </p:sp>
      <p:sp>
        <p:nvSpPr>
          <p:cNvPr id="13" name="TextBox 12"/>
          <p:cNvSpPr txBox="1"/>
          <p:nvPr/>
        </p:nvSpPr>
        <p:spPr>
          <a:xfrm>
            <a:off x="5026838" y="1585162"/>
            <a:ext cx="6655632" cy="923330"/>
          </a:xfrm>
          <a:prstGeom prst="rect">
            <a:avLst/>
          </a:prstGeom>
          <a:noFill/>
        </p:spPr>
        <p:txBody>
          <a:bodyPr wrap="square" rtlCol="0">
            <a:spAutoFit/>
          </a:bodyPr>
          <a:lstStyle/>
          <a:p>
            <a:r>
              <a:rPr lang="en-US"/>
              <a:t>An Australian member of the Bitcoin Forum attempts to sell his 1984 Celica Supra for 3000 BTC, and becomes the first person to offer a vehicle in exchange for Bitcoins.</a:t>
            </a:r>
            <a:endParaRPr lang="en-US"/>
          </a:p>
        </p:txBody>
      </p:sp>
    </p:spTree>
    <p:extLst>
      <p:ext uri="{BB962C8B-B14F-4D97-AF65-F5344CB8AC3E}">
        <p14:creationId xmlns:p14="http://schemas.microsoft.com/office/powerpoint/2010/main" val="21134323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TotalTime>
  <Words>506</Words>
  <Application>Microsoft Macintosh PowerPoint</Application>
  <PresentationFormat>Widescreen</PresentationFormat>
  <Paragraphs>69</Paragraphs>
  <Slides>13</Slides>
  <Notes>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Al Nile</vt: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Jain, Rishabh</dc:creator>
  <cp:lastModifiedBy>Jain, Rishabh</cp:lastModifiedBy>
  <cp:revision>15</cp:revision>
  <dcterms:created xsi:type="dcterms:W3CDTF">2016-03-10T22:47:59Z</dcterms:created>
  <dcterms:modified xsi:type="dcterms:W3CDTF">2016-03-11T13:25:35Z</dcterms:modified>
</cp:coreProperties>
</file>

<file path=docProps/thumbnail.jpeg>
</file>